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442" r:id="rId3"/>
    <p:sldId id="458" r:id="rId4"/>
    <p:sldId id="476" r:id="rId5"/>
    <p:sldId id="477" r:id="rId6"/>
    <p:sldId id="478" r:id="rId7"/>
    <p:sldId id="479" r:id="rId8"/>
    <p:sldId id="480" r:id="rId9"/>
    <p:sldId id="462" r:id="rId10"/>
    <p:sldId id="467" r:id="rId11"/>
    <p:sldId id="470" r:id="rId12"/>
    <p:sldId id="474" r:id="rId13"/>
    <p:sldId id="482" r:id="rId14"/>
    <p:sldId id="481" r:id="rId15"/>
    <p:sldId id="465" r:id="rId16"/>
    <p:sldId id="4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840"/>
    <a:srgbClr val="2E2E2E"/>
    <a:srgbClr val="595959"/>
    <a:srgbClr val="EFEEE8"/>
    <a:srgbClr val="2C2C2C"/>
    <a:srgbClr val="857E61"/>
    <a:srgbClr val="717171"/>
    <a:srgbClr val="FAFAF8"/>
    <a:srgbClr val="B7B29D"/>
    <a:srgbClr val="6E7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429" autoAdjust="0"/>
  </p:normalViewPr>
  <p:slideViewPr>
    <p:cSldViewPr snapToGrid="0">
      <p:cViewPr varScale="1">
        <p:scale>
          <a:sx n="60" d="100"/>
          <a:sy n="60" d="100"/>
        </p:scale>
        <p:origin x="15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82066-D474-43BE-973A-A526CE51E367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7128-2D87-4269-8429-90955235D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88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6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28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3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98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7128-2D87-4269-8429-90955235D8D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115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7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06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60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6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3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46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55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96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767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일기를 녹음하면 일기에 관한 데이터들이 </a:t>
            </a:r>
            <a:r>
              <a:rPr lang="en-US" altLang="ko-KR" dirty="0"/>
              <a:t>DB</a:t>
            </a:r>
            <a:r>
              <a:rPr lang="ko-KR" altLang="en-US" dirty="0"/>
              <a:t>에 저장되고 사용자는 웹을 통해 </a:t>
            </a:r>
            <a:r>
              <a:rPr lang="en-US" altLang="ko-KR" dirty="0"/>
              <a:t>DB</a:t>
            </a:r>
            <a:r>
              <a:rPr lang="ko-KR" altLang="en-US" dirty="0"/>
              <a:t>의 내용을 확인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제품엔 다양한 기술이 있지만</a:t>
            </a:r>
            <a:r>
              <a:rPr lang="en-US" altLang="ko-KR" dirty="0"/>
              <a:t>, </a:t>
            </a:r>
            <a:r>
              <a:rPr lang="ko-KR" altLang="en-US" dirty="0"/>
              <a:t>감정분류 기술이 가장 핵심 기술이라고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사용자의 일기를 통해 감정을 정확하게 분류함으로써</a:t>
            </a:r>
            <a:r>
              <a:rPr lang="en-US" altLang="ko-KR" dirty="0"/>
              <a:t>, </a:t>
            </a:r>
            <a:r>
              <a:rPr lang="ko-KR" altLang="en-US" dirty="0"/>
              <a:t>자신이 이날 어떤 감정을 느꼈구나 하고 알아가며</a:t>
            </a:r>
            <a:endParaRPr lang="en-US" altLang="ko-KR" dirty="0"/>
          </a:p>
          <a:p>
            <a:r>
              <a:rPr lang="ko-KR" altLang="en-US" dirty="0"/>
              <a:t>우울증 예방 및 치료에 효과를 더할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감정분류모델은 자연어처리 사전학습 모델인 </a:t>
            </a:r>
            <a:r>
              <a:rPr lang="en-US" altLang="ko-KR" dirty="0" err="1"/>
              <a:t>Kobert</a:t>
            </a:r>
            <a:r>
              <a:rPr lang="ko-KR" altLang="en-US" dirty="0"/>
              <a:t>모델에 추가적으로 </a:t>
            </a:r>
            <a:r>
              <a:rPr lang="en-US" altLang="ko-KR" dirty="0"/>
              <a:t>layer</a:t>
            </a:r>
            <a:r>
              <a:rPr lang="ko-KR" altLang="en-US" dirty="0"/>
              <a:t>를 쌓아 감정분류 데이터셋을 통해 분류작업을 진행하도록 학습시켰습니다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71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805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01377" y="1813173"/>
            <a:ext cx="498924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2024</a:t>
            </a:r>
            <a:r>
              <a:rPr lang="ko-KR" altLang="en-US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임베디드 캡스턴 디자인</a:t>
            </a:r>
            <a:endParaRPr lang="en-US" altLang="ko-KR" sz="2800" dirty="0">
              <a:solidFill>
                <a:srgbClr val="857E6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일기인형 곰곰이</a:t>
            </a: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유유김최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 descr="만화 영화, 곰이(가) 표시된 사진&#10;&#10;자동 생성된 설명">
            <a:extLst>
              <a:ext uri="{FF2B5EF4-FFF2-40B4-BE49-F238E27FC236}">
                <a16:creationId xmlns:a16="http://schemas.microsoft.com/office/drawing/2014/main" id="{7EAC3FE0-06F4-A317-153C-E8CA20DA30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71" y="-2510320"/>
            <a:ext cx="6599038" cy="87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유지원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F7106-2E2E-C849-0E96-52F55B7D42CC}"/>
              </a:ext>
            </a:extLst>
          </p:cNvPr>
          <p:cNvSpPr txBox="1"/>
          <p:nvPr/>
        </p:nvSpPr>
        <p:spPr>
          <a:xfrm>
            <a:off x="1470422" y="1640115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20800" y="1522686"/>
            <a:ext cx="9400778" cy="4065314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진행상황2">
            <a:hlinkClick r:id="" action="ppaction://media"/>
            <a:extLst>
              <a:ext uri="{FF2B5EF4-FFF2-40B4-BE49-F238E27FC236}">
                <a16:creationId xmlns:a16="http://schemas.microsoft.com/office/drawing/2014/main" id="{F3B3BCF1-351E-0F5B-03F8-0A5974AC7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66726" y="1640115"/>
            <a:ext cx="8108926" cy="38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김태수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11441" y="1522686"/>
            <a:ext cx="9431841" cy="4071997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B3F6E3-7E7F-C718-D2EA-17CA06EF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231" y="2343145"/>
            <a:ext cx="1941604" cy="22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44F9AD-EB91-ED00-4A15-96C20597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81" y="2303368"/>
            <a:ext cx="2255565" cy="22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46FE42-0CF3-E8B0-D911-A3193AE9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055" y="3003411"/>
            <a:ext cx="930729" cy="93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877784F-A96C-3274-AAB9-5A87F0A9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441BDB-D3DD-AA0D-D7B9-727CB54A3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385" y="2020559"/>
            <a:ext cx="3436769" cy="30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김태수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11441" y="1522686"/>
            <a:ext cx="9431841" cy="4071997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7877784F-A96C-3274-AAB9-5A87F0A9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2D44C0-E099-7E35-99EA-F7E2D4807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379" y="3429000"/>
            <a:ext cx="2999301" cy="21656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2ACF81-52CA-7D7B-6602-A06FAC37A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045" y="1639415"/>
            <a:ext cx="2862025" cy="17895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C7DF598-0DBF-E293-2378-8695E0AD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32653" y="2238791"/>
            <a:ext cx="3519715" cy="2639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7AA369-59B0-AEAD-22BF-64686A22F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6418" y="1798826"/>
            <a:ext cx="2999301" cy="35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0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최수용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F7106-2E2E-C849-0E96-52F55B7D42CC}"/>
              </a:ext>
            </a:extLst>
          </p:cNvPr>
          <p:cNvSpPr txBox="1"/>
          <p:nvPr/>
        </p:nvSpPr>
        <p:spPr>
          <a:xfrm>
            <a:off x="1470422" y="1640115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개발 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20801" y="1522687"/>
            <a:ext cx="9400778" cy="4065314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STT(Speech to Text), TTS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구현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어플리케이션 서버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–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데이터베이스 연동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 기능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일기 조회 및 추가 기능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2DFC5-B87F-6CEA-CB2D-03A669079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525" y="3105151"/>
            <a:ext cx="2814615" cy="20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향후 계획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71717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향후 계획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6D0060E-3558-566B-ED52-FF2C6612CA2F}"/>
              </a:ext>
            </a:extLst>
          </p:cNvPr>
          <p:cNvSpPr/>
          <p:nvPr/>
        </p:nvSpPr>
        <p:spPr>
          <a:xfrm>
            <a:off x="6201507" y="2898531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E4840"/>
                </a:solidFill>
                <a:ea typeface="나눔스퀘어라운드 Regular" panose="020B0600000101010101"/>
              </a:rPr>
              <a:t>우울 심리</a:t>
            </a:r>
            <a:endParaRPr lang="en-US" altLang="ko-KR" sz="1400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>
                <a:solidFill>
                  <a:srgbClr val="4E4840"/>
                </a:solidFill>
                <a:ea typeface="나눔스퀘어라운드 Regular" panose="020B0600000101010101"/>
              </a:rPr>
              <a:t>테스트</a:t>
            </a:r>
            <a:endParaRPr lang="en-US" altLang="ko-KR" sz="1400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 err="1">
                <a:solidFill>
                  <a:srgbClr val="4E4840"/>
                </a:solidFill>
                <a:ea typeface="나눔스퀘어라운드 Regular" panose="020B0600000101010101"/>
              </a:rPr>
              <a:t>재진행</a:t>
            </a:r>
            <a:endParaRPr lang="ko-KR" altLang="en-US" sz="1400" dirty="0">
              <a:solidFill>
                <a:srgbClr val="4E4840"/>
              </a:solidFill>
              <a:ea typeface="나눔스퀘어라운드 Regular" panose="020B0600000101010101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B492E9A-2B51-BF9E-0810-EA9C4020AE5E}"/>
              </a:ext>
            </a:extLst>
          </p:cNvPr>
          <p:cNvSpPr/>
          <p:nvPr/>
        </p:nvSpPr>
        <p:spPr>
          <a:xfrm>
            <a:off x="2016369" y="2898531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E4840"/>
                </a:solidFill>
                <a:ea typeface="나눔스퀘어라운드 Regular" panose="020B0600000101010101"/>
              </a:rPr>
              <a:t>우울 심리</a:t>
            </a:r>
            <a:endParaRPr lang="en-US" altLang="ko-KR" sz="1400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>
                <a:solidFill>
                  <a:srgbClr val="4E4840"/>
                </a:solidFill>
                <a:ea typeface="나눔스퀘어라운드 Regular" panose="020B0600000101010101"/>
              </a:rPr>
              <a:t>테스트</a:t>
            </a:r>
            <a:endParaRPr lang="en-US" altLang="ko-KR" sz="1400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>
                <a:solidFill>
                  <a:srgbClr val="4E4840"/>
                </a:solidFill>
                <a:ea typeface="나눔스퀘어라운드 Regular" panose="020B0600000101010101"/>
              </a:rPr>
              <a:t>진행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F243B73-872B-7F7C-D076-F88C73C5387C}"/>
              </a:ext>
            </a:extLst>
          </p:cNvPr>
          <p:cNvSpPr/>
          <p:nvPr/>
        </p:nvSpPr>
        <p:spPr>
          <a:xfrm>
            <a:off x="4138246" y="3962400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2E2E2E"/>
                </a:solidFill>
                <a:ea typeface="나눔스퀘어라운드 Regular" panose="020B0600000101010101"/>
              </a:rPr>
              <a:t>대조군</a:t>
            </a:r>
            <a:endParaRPr lang="en-US" altLang="ko-KR" sz="1400" b="1" dirty="0">
              <a:solidFill>
                <a:srgbClr val="2E2E2E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>
                <a:solidFill>
                  <a:srgbClr val="2E2E2E"/>
                </a:solidFill>
                <a:ea typeface="나눔스퀘어라운드 Regular" panose="020B0600000101010101"/>
              </a:rPr>
              <a:t>일주일간</a:t>
            </a:r>
            <a:endParaRPr lang="en-US" altLang="ko-KR" sz="1400" dirty="0">
              <a:solidFill>
                <a:srgbClr val="2E2E2E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>
                <a:solidFill>
                  <a:srgbClr val="2E2E2E"/>
                </a:solidFill>
                <a:ea typeface="나눔스퀘어라운드 Regular" panose="020B0600000101010101"/>
              </a:rPr>
              <a:t>평소 같이 행동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A6460AC-C3ED-DAD4-B18C-03AF6B134AF1}"/>
              </a:ext>
            </a:extLst>
          </p:cNvPr>
          <p:cNvSpPr/>
          <p:nvPr/>
        </p:nvSpPr>
        <p:spPr>
          <a:xfrm>
            <a:off x="4138246" y="1663363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rgbClr val="595959"/>
                </a:solidFill>
                <a:ea typeface="나눔스퀘어라운드 Regular" panose="020B0600000101010101"/>
              </a:rPr>
              <a:t>실험군</a:t>
            </a:r>
            <a:r>
              <a:rPr lang="ko-KR" altLang="en-US" sz="1400" dirty="0">
                <a:solidFill>
                  <a:srgbClr val="595959"/>
                </a:solidFill>
                <a:ea typeface="나눔스퀘어라운드 Regular" panose="020B0600000101010101"/>
              </a:rPr>
              <a:t> </a:t>
            </a:r>
            <a:endParaRPr lang="en-US" altLang="ko-KR" sz="1400" dirty="0">
              <a:solidFill>
                <a:srgbClr val="595959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>
                <a:solidFill>
                  <a:srgbClr val="595959"/>
                </a:solidFill>
                <a:ea typeface="나눔스퀘어라운드 Regular" panose="020B0600000101010101"/>
              </a:rPr>
              <a:t>일주일간</a:t>
            </a:r>
            <a:endParaRPr lang="en-US" altLang="ko-KR" sz="1400" dirty="0">
              <a:solidFill>
                <a:srgbClr val="595959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>
                <a:solidFill>
                  <a:srgbClr val="595959"/>
                </a:solidFill>
                <a:ea typeface="나눔스퀘어라운드 Regular" panose="020B0600000101010101"/>
              </a:rPr>
              <a:t>제품 사용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47A6C2A-5332-C79E-8538-F2A127FA059C}"/>
              </a:ext>
            </a:extLst>
          </p:cNvPr>
          <p:cNvSpPr/>
          <p:nvPr/>
        </p:nvSpPr>
        <p:spPr>
          <a:xfrm>
            <a:off x="8393721" y="2898531"/>
            <a:ext cx="1359877" cy="1342292"/>
          </a:xfrm>
          <a:prstGeom prst="ellipse">
            <a:avLst/>
          </a:prstGeom>
          <a:solidFill>
            <a:srgbClr val="EFEEE8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4E4840"/>
                </a:solidFill>
                <a:ea typeface="나눔스퀘어라운드 Regular" panose="020B0600000101010101"/>
              </a:rPr>
              <a:t>결과 도출 및</a:t>
            </a:r>
            <a:endParaRPr lang="en-US" altLang="ko-KR" sz="1400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>
                <a:solidFill>
                  <a:srgbClr val="4E4840"/>
                </a:solidFill>
                <a:ea typeface="나눔스퀘어라운드 Regular" panose="020B0600000101010101"/>
              </a:rPr>
              <a:t>전문가</a:t>
            </a:r>
            <a:endParaRPr lang="en-US" altLang="ko-KR" sz="1400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pPr algn="ctr"/>
            <a:r>
              <a:rPr lang="ko-KR" altLang="en-US" sz="1400" dirty="0">
                <a:solidFill>
                  <a:srgbClr val="4E4840"/>
                </a:solidFill>
                <a:ea typeface="나눔스퀘어라운드 Regular" panose="020B0600000101010101"/>
              </a:rPr>
              <a:t>의견</a:t>
            </a:r>
            <a:endParaRPr lang="en-US" altLang="ko-KR" sz="1400" dirty="0">
              <a:solidFill>
                <a:srgbClr val="4E4840"/>
              </a:solidFill>
              <a:ea typeface="나눔스퀘어라운드 Regular" panose="020B0600000101010101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FCC6273-4ACB-2B3A-AA69-068241A823EE}"/>
              </a:ext>
            </a:extLst>
          </p:cNvPr>
          <p:cNvCxnSpPr/>
          <p:nvPr/>
        </p:nvCxnSpPr>
        <p:spPr>
          <a:xfrm>
            <a:off x="3563524" y="4050465"/>
            <a:ext cx="304800" cy="234462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63B156-69AC-DBEC-5365-B23A80C3A73C}"/>
              </a:ext>
            </a:extLst>
          </p:cNvPr>
          <p:cNvCxnSpPr>
            <a:cxnSpLocks/>
          </p:cNvCxnSpPr>
          <p:nvPr/>
        </p:nvCxnSpPr>
        <p:spPr>
          <a:xfrm flipV="1">
            <a:off x="3567627" y="2743200"/>
            <a:ext cx="308902" cy="203982"/>
          </a:xfrm>
          <a:prstGeom prst="straightConnector1">
            <a:avLst/>
          </a:prstGeom>
          <a:ln>
            <a:solidFill>
              <a:srgbClr val="4E4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BA8B00-DA3F-207A-7E6D-E595DEB0A09B}"/>
              </a:ext>
            </a:extLst>
          </p:cNvPr>
          <p:cNvCxnSpPr/>
          <p:nvPr/>
        </p:nvCxnSpPr>
        <p:spPr>
          <a:xfrm>
            <a:off x="5685694" y="2664069"/>
            <a:ext cx="304800" cy="234462"/>
          </a:xfrm>
          <a:prstGeom prst="straightConnector1">
            <a:avLst/>
          </a:prstGeom>
          <a:ln>
            <a:solidFill>
              <a:srgbClr val="2E2E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6698D72-9783-F445-EFAF-0078FD16503F}"/>
              </a:ext>
            </a:extLst>
          </p:cNvPr>
          <p:cNvCxnSpPr>
            <a:cxnSpLocks/>
          </p:cNvCxnSpPr>
          <p:nvPr/>
        </p:nvCxnSpPr>
        <p:spPr>
          <a:xfrm flipV="1">
            <a:off x="5613594" y="4182936"/>
            <a:ext cx="308902" cy="203982"/>
          </a:xfrm>
          <a:prstGeom prst="straightConnector1">
            <a:avLst/>
          </a:prstGeom>
          <a:ln>
            <a:solidFill>
              <a:srgbClr val="4E48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6EA7D8C-C67B-71C1-05D0-C82E595B18E3}"/>
              </a:ext>
            </a:extLst>
          </p:cNvPr>
          <p:cNvCxnSpPr>
            <a:cxnSpLocks/>
          </p:cNvCxnSpPr>
          <p:nvPr/>
        </p:nvCxnSpPr>
        <p:spPr>
          <a:xfrm>
            <a:off x="7777674" y="3624918"/>
            <a:ext cx="330006" cy="0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24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6172" y="2265559"/>
            <a:ext cx="39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질의응답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 descr="만화 영화이(가) 표시된 사진&#10;&#10;자동 생성된 설명">
            <a:extLst>
              <a:ext uri="{FF2B5EF4-FFF2-40B4-BE49-F238E27FC236}">
                <a16:creationId xmlns:a16="http://schemas.microsoft.com/office/drawing/2014/main" id="{0736BF79-C286-C4F4-55E3-BAC9398E0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-4345819"/>
            <a:ext cx="7956550" cy="106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0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6172" y="2265559"/>
            <a:ext cx="39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감사합니다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 descr="만화 영화이(가) 표시된 사진&#10;&#10;자동 생성된 설명">
            <a:extLst>
              <a:ext uri="{FF2B5EF4-FFF2-40B4-BE49-F238E27FC236}">
                <a16:creationId xmlns:a16="http://schemas.microsoft.com/office/drawing/2014/main" id="{0736BF79-C286-C4F4-55E3-BAC9398E0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-4345820"/>
            <a:ext cx="7956550" cy="106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 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7682D-B910-29B4-14B5-A15BC7B17315}"/>
              </a:ext>
            </a:extLst>
          </p:cNvPr>
          <p:cNvSpPr txBox="1"/>
          <p:nvPr/>
        </p:nvSpPr>
        <p:spPr>
          <a:xfrm>
            <a:off x="1166406" y="1463011"/>
            <a:ext cx="25426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01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프로젝트 개요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r>
              <a:rPr lang="en-US" altLang="ko-KR" sz="1600" dirty="0">
                <a:solidFill>
                  <a:srgbClr val="717171"/>
                </a:solidFill>
                <a:ea typeface="나눔스퀘어라운드 Regular" panose="020B0600000101010101"/>
              </a:rPr>
              <a:t>      1.1 </a:t>
            </a:r>
            <a:r>
              <a:rPr lang="ko-KR" altLang="en-US" sz="1600" dirty="0">
                <a:solidFill>
                  <a:srgbClr val="717171"/>
                </a:solidFill>
                <a:ea typeface="나눔스퀘어라운드 Regular" panose="020B0600000101010101"/>
              </a:rPr>
              <a:t>일기인형 곰곰이</a:t>
            </a:r>
            <a:endParaRPr lang="en-US" altLang="ko-KR" sz="1600" dirty="0">
              <a:solidFill>
                <a:srgbClr val="717171"/>
              </a:solidFill>
              <a:ea typeface="나눔스퀘어라운드 Regular" panose="020B060000010101010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3F3DC-D4FB-3909-468F-C5A8D15970D5}"/>
              </a:ext>
            </a:extLst>
          </p:cNvPr>
          <p:cNvSpPr txBox="1"/>
          <p:nvPr/>
        </p:nvSpPr>
        <p:spPr>
          <a:xfrm>
            <a:off x="991681" y="3025140"/>
            <a:ext cx="28921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02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프로젝트 동기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r>
              <a:rPr lang="en-US" altLang="ko-KR" sz="1600" dirty="0">
                <a:solidFill>
                  <a:srgbClr val="4E4840"/>
                </a:solidFill>
                <a:ea typeface="나눔스퀘어라운드 Regular" panose="020B0600000101010101"/>
              </a:rPr>
              <a:t>        </a:t>
            </a:r>
            <a:r>
              <a:rPr lang="en-US" altLang="ko-KR" sz="1600" dirty="0">
                <a:solidFill>
                  <a:srgbClr val="717171"/>
                </a:solidFill>
                <a:ea typeface="나눔스퀘어라운드 Regular" panose="020B0600000101010101"/>
              </a:rPr>
              <a:t>2.1</a:t>
            </a:r>
            <a:r>
              <a:rPr lang="ko-KR" altLang="en-US" sz="1600" dirty="0">
                <a:solidFill>
                  <a:srgbClr val="717171"/>
                </a:solidFill>
                <a:ea typeface="나눔스퀘어라운드 Regular" panose="020B0600000101010101"/>
              </a:rPr>
              <a:t> 우리나라의 우울증</a:t>
            </a:r>
            <a:endParaRPr lang="en-US" altLang="ko-KR" sz="1600" dirty="0">
              <a:solidFill>
                <a:srgbClr val="717171"/>
              </a:solidFill>
              <a:ea typeface="나눔스퀘어라운드 Regular" panose="020B0600000101010101"/>
            </a:endParaRPr>
          </a:p>
          <a:p>
            <a:r>
              <a:rPr lang="en-US" altLang="ko-KR" sz="1600" dirty="0">
                <a:solidFill>
                  <a:srgbClr val="717171"/>
                </a:solidFill>
                <a:ea typeface="나눔스퀘어라운드 Regular" panose="020B0600000101010101"/>
              </a:rPr>
              <a:t>        2.2</a:t>
            </a:r>
            <a:r>
              <a:rPr lang="ko-KR" altLang="en-US" sz="1600" dirty="0">
                <a:solidFill>
                  <a:srgbClr val="717171"/>
                </a:solidFill>
                <a:ea typeface="나눔스퀘어라운드 Regular" panose="020B0600000101010101"/>
              </a:rPr>
              <a:t> 일기의 효과</a:t>
            </a:r>
            <a:endParaRPr lang="en-US" altLang="ko-KR" sz="1600" dirty="0">
              <a:solidFill>
                <a:srgbClr val="717171"/>
              </a:solidFill>
              <a:ea typeface="나눔스퀘어라운드 Regular" panose="020B0600000101010101"/>
            </a:endParaRPr>
          </a:p>
          <a:p>
            <a:r>
              <a:rPr lang="en-US" altLang="ko-KR" sz="1600" dirty="0">
                <a:solidFill>
                  <a:srgbClr val="717171"/>
                </a:solidFill>
                <a:ea typeface="나눔스퀘어라운드 Regular" panose="020B0600000101010101"/>
              </a:rPr>
              <a:t>        2.3 </a:t>
            </a:r>
            <a:r>
              <a:rPr lang="ko-KR" altLang="en-US" sz="1600" dirty="0">
                <a:solidFill>
                  <a:srgbClr val="717171"/>
                </a:solidFill>
                <a:ea typeface="나눔스퀘어라운드 Regular" panose="020B0600000101010101"/>
              </a:rPr>
              <a:t>인형의 효과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1EB11-6861-050F-BAF2-48405FB930A3}"/>
              </a:ext>
            </a:extLst>
          </p:cNvPr>
          <p:cNvSpPr txBox="1"/>
          <p:nvPr/>
        </p:nvSpPr>
        <p:spPr>
          <a:xfrm>
            <a:off x="1239342" y="4581686"/>
            <a:ext cx="2396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03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개발 진행상황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49B83-99AE-A18D-9844-77D726577DD1}"/>
              </a:ext>
            </a:extLst>
          </p:cNvPr>
          <p:cNvSpPr txBox="1"/>
          <p:nvPr/>
        </p:nvSpPr>
        <p:spPr>
          <a:xfrm>
            <a:off x="5686562" y="1499757"/>
            <a:ext cx="326480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04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핵심기술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r>
              <a:rPr lang="en-US" altLang="ko-KR" dirty="0">
                <a:solidFill>
                  <a:srgbClr val="717171"/>
                </a:solidFill>
                <a:ea typeface="나눔스퀘어라운드 Regular" panose="020B0600000101010101"/>
              </a:rPr>
              <a:t>	</a:t>
            </a:r>
            <a:endParaRPr lang="ko-KR" altLang="en-US" sz="1600" dirty="0">
              <a:solidFill>
                <a:srgbClr val="717171"/>
              </a:solidFill>
              <a:ea typeface="나눔스퀘어라운드 Regular" panose="020B060000010101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D05E7-9205-720D-D4C3-1CDA165730F9}"/>
              </a:ext>
            </a:extLst>
          </p:cNvPr>
          <p:cNvSpPr txBox="1"/>
          <p:nvPr/>
        </p:nvSpPr>
        <p:spPr>
          <a:xfrm>
            <a:off x="6320546" y="3025140"/>
            <a:ext cx="229421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05 </a:t>
            </a:r>
            <a:r>
              <a:rPr lang="ko-KR" altLang="en-US" dirty="0" err="1">
                <a:solidFill>
                  <a:srgbClr val="4E4840"/>
                </a:solidFill>
                <a:ea typeface="나눔스퀘어라운드 Regular" panose="020B0600000101010101"/>
              </a:rPr>
              <a:t>팀원별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 기여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  <a:p>
            <a:r>
              <a:rPr lang="en-US" altLang="ko-KR" sz="1600" dirty="0">
                <a:solidFill>
                  <a:srgbClr val="4E4840"/>
                </a:solidFill>
                <a:ea typeface="나눔스퀘어라운드 Regular" panose="020B0600000101010101"/>
              </a:rPr>
              <a:t>      </a:t>
            </a:r>
            <a:r>
              <a:rPr lang="en-US" altLang="ko-KR" sz="1600" dirty="0">
                <a:solidFill>
                  <a:srgbClr val="717171"/>
                </a:solidFill>
                <a:ea typeface="나눔스퀘어라운드 Regular" panose="020B0600000101010101"/>
              </a:rPr>
              <a:t>5.1</a:t>
            </a:r>
            <a:r>
              <a:rPr lang="ko-KR" altLang="en-US" sz="1600" dirty="0">
                <a:solidFill>
                  <a:srgbClr val="717171"/>
                </a:solidFill>
                <a:ea typeface="나눔스퀘어라운드 Regular" panose="020B0600000101010101"/>
              </a:rPr>
              <a:t> </a:t>
            </a:r>
            <a:r>
              <a:rPr lang="ko-KR" altLang="en-US" sz="1600" dirty="0" err="1">
                <a:solidFill>
                  <a:srgbClr val="717171"/>
                </a:solidFill>
                <a:ea typeface="나눔스퀘어라운드 Regular" panose="020B0600000101010101"/>
              </a:rPr>
              <a:t>유승태</a:t>
            </a:r>
            <a:endParaRPr lang="en-US" altLang="ko-KR" sz="1600" dirty="0">
              <a:solidFill>
                <a:srgbClr val="717171"/>
              </a:solidFill>
              <a:ea typeface="나눔스퀘어라운드 Regular" panose="020B0600000101010101"/>
            </a:endParaRPr>
          </a:p>
          <a:p>
            <a:r>
              <a:rPr lang="en-US" altLang="ko-KR" sz="1600" dirty="0">
                <a:solidFill>
                  <a:srgbClr val="717171"/>
                </a:solidFill>
                <a:ea typeface="나눔스퀘어라운드 Regular" panose="020B0600000101010101"/>
              </a:rPr>
              <a:t>      5.2</a:t>
            </a:r>
            <a:r>
              <a:rPr lang="ko-KR" altLang="en-US" sz="1600" dirty="0">
                <a:solidFill>
                  <a:srgbClr val="717171"/>
                </a:solidFill>
                <a:ea typeface="나눔스퀘어라운드 Regular" panose="020B0600000101010101"/>
              </a:rPr>
              <a:t> 유지원</a:t>
            </a:r>
            <a:endParaRPr lang="en-US" altLang="ko-KR" sz="1600" dirty="0">
              <a:solidFill>
                <a:srgbClr val="717171"/>
              </a:solidFill>
              <a:ea typeface="나눔스퀘어라운드 Regular" panose="020B0600000101010101"/>
            </a:endParaRPr>
          </a:p>
          <a:p>
            <a:r>
              <a:rPr lang="en-US" altLang="ko-KR" sz="1600" dirty="0">
                <a:solidFill>
                  <a:srgbClr val="717171"/>
                </a:solidFill>
                <a:ea typeface="나눔스퀘어라운드 Regular" panose="020B0600000101010101"/>
              </a:rPr>
              <a:t>      5.3 </a:t>
            </a:r>
            <a:r>
              <a:rPr lang="ko-KR" altLang="en-US" sz="1600" dirty="0">
                <a:solidFill>
                  <a:srgbClr val="717171"/>
                </a:solidFill>
                <a:ea typeface="나눔스퀘어라운드 Regular" panose="020B0600000101010101"/>
              </a:rPr>
              <a:t>김태수</a:t>
            </a:r>
            <a:endParaRPr lang="en-US" altLang="ko-KR" sz="1600" dirty="0">
              <a:solidFill>
                <a:srgbClr val="717171"/>
              </a:solidFill>
              <a:ea typeface="나눔스퀘어라운드 Regular" panose="020B0600000101010101"/>
            </a:endParaRPr>
          </a:p>
          <a:p>
            <a:r>
              <a:rPr lang="en-US" altLang="ko-KR" sz="1600" dirty="0">
                <a:solidFill>
                  <a:srgbClr val="717171"/>
                </a:solidFill>
                <a:ea typeface="나눔스퀘어라운드 Regular" panose="020B0600000101010101"/>
              </a:rPr>
              <a:t>      5.4</a:t>
            </a:r>
            <a:r>
              <a:rPr lang="ko-KR" altLang="en-US" sz="1600" dirty="0">
                <a:solidFill>
                  <a:srgbClr val="717171"/>
                </a:solidFill>
                <a:ea typeface="나눔스퀘어라운드 Regular" panose="020B0600000101010101"/>
              </a:rPr>
              <a:t> 최수용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AE81D-DA9E-639A-914F-F04B9F12CF9C}"/>
              </a:ext>
            </a:extLst>
          </p:cNvPr>
          <p:cNvSpPr txBox="1"/>
          <p:nvPr/>
        </p:nvSpPr>
        <p:spPr>
          <a:xfrm>
            <a:off x="6351386" y="4581686"/>
            <a:ext cx="1935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4E4840"/>
                </a:solidFill>
                <a:ea typeface="나눔스퀘어라운드 Regular" panose="020B0600000101010101"/>
              </a:rPr>
              <a:t>06 </a:t>
            </a:r>
            <a:r>
              <a:rPr lang="ko-KR" altLang="en-US" dirty="0">
                <a:solidFill>
                  <a:srgbClr val="4E4840"/>
                </a:solidFill>
                <a:ea typeface="나눔스퀘어라운드 Regular" panose="020B0600000101010101"/>
              </a:rPr>
              <a:t>향후 계획</a:t>
            </a:r>
            <a:endParaRPr lang="en-US" altLang="ko-KR" dirty="0">
              <a:solidFill>
                <a:srgbClr val="4E4840"/>
              </a:solidFill>
              <a:ea typeface="나눔스퀘어라운드 Regular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0754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개요</a:t>
            </a:r>
            <a:endParaRPr lang="en-US" altLang="ko-KR" dirty="0">
              <a:solidFill>
                <a:srgbClr val="59595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일기인형 곰곰이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 descr="장난감, 테디, 봉제 인형, 테디 베어이(가) 표시된 사진&#10;&#10;자동 생성된 설명">
            <a:extLst>
              <a:ext uri="{FF2B5EF4-FFF2-40B4-BE49-F238E27FC236}">
                <a16:creationId xmlns:a16="http://schemas.microsoft.com/office/drawing/2014/main" id="{81CA45EB-CE7D-1B3A-66C1-DC52D4E47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77" y="1522686"/>
            <a:ext cx="4702557" cy="38902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CA6485-84BE-4037-972C-4AD695A1F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046" y="1522686"/>
            <a:ext cx="3169175" cy="39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0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동기</a:t>
            </a:r>
            <a:endParaRPr lang="en-US" altLang="ko-KR" dirty="0">
              <a:solidFill>
                <a:srgbClr val="59595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71717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우리나라의 우울증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26" name="Picture 2" descr="[출처 통계청]">
            <a:extLst>
              <a:ext uri="{FF2B5EF4-FFF2-40B4-BE49-F238E27FC236}">
                <a16:creationId xmlns:a16="http://schemas.microsoft.com/office/drawing/2014/main" id="{FFD73B70-32A3-B329-E258-BD2C8ECC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70" y="1624286"/>
            <a:ext cx="4316730" cy="415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A0DEE3-FE95-D06C-80A6-5014FA1E1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818" y="1972945"/>
            <a:ext cx="5269312" cy="31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9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동기</a:t>
            </a:r>
            <a:endParaRPr lang="en-US" altLang="ko-KR" dirty="0">
              <a:solidFill>
                <a:srgbClr val="59595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일기의 효과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4481EEA-C278-DA2F-73B5-E28BA3B842BD}"/>
              </a:ext>
            </a:extLst>
          </p:cNvPr>
          <p:cNvSpPr/>
          <p:nvPr/>
        </p:nvSpPr>
        <p:spPr>
          <a:xfrm>
            <a:off x="1598678" y="1920064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036F0E-FEB6-47C6-97C5-75FBA2567679}"/>
              </a:ext>
            </a:extLst>
          </p:cNvPr>
          <p:cNvSpPr/>
          <p:nvPr/>
        </p:nvSpPr>
        <p:spPr>
          <a:xfrm>
            <a:off x="1295332" y="2109877"/>
            <a:ext cx="2855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0 1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63BC6ED-1A76-1C8F-53C6-5D3D0174D7E2}"/>
              </a:ext>
            </a:extLst>
          </p:cNvPr>
          <p:cNvSpPr/>
          <p:nvPr/>
        </p:nvSpPr>
        <p:spPr>
          <a:xfrm>
            <a:off x="1295333" y="2410728"/>
            <a:ext cx="2855935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자아실현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활력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자존감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적극적인 대처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심리적 욕구 충족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긍정적인 감정을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234B646-7FB5-29F9-5062-E941EB755732}"/>
              </a:ext>
            </a:extLst>
          </p:cNvPr>
          <p:cNvSpPr/>
          <p:nvPr/>
        </p:nvSpPr>
        <p:spPr>
          <a:xfrm>
            <a:off x="4971377" y="1920064"/>
            <a:ext cx="2249246" cy="22492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8EC7507-2352-EFC4-2131-D0937F61390E}"/>
              </a:ext>
            </a:extLst>
          </p:cNvPr>
          <p:cNvSpPr/>
          <p:nvPr/>
        </p:nvSpPr>
        <p:spPr>
          <a:xfrm>
            <a:off x="4668032" y="2121159"/>
            <a:ext cx="2855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0 2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D2CC14-3C62-8F15-C78F-440943EAD236}"/>
              </a:ext>
            </a:extLst>
          </p:cNvPr>
          <p:cNvSpPr/>
          <p:nvPr/>
        </p:nvSpPr>
        <p:spPr>
          <a:xfrm>
            <a:off x="4668032" y="2604779"/>
            <a:ext cx="285593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감정적 사건에 대한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글쓰기는 신체적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정신적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건강 모두 향상시킴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6D5ED3F-026A-18BF-11CD-B2D3CD2CC667}"/>
              </a:ext>
            </a:extLst>
          </p:cNvPr>
          <p:cNvSpPr/>
          <p:nvPr/>
        </p:nvSpPr>
        <p:spPr>
          <a:xfrm>
            <a:off x="8378583" y="1920064"/>
            <a:ext cx="2249246" cy="2249246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F4948E-40E1-DCDB-B832-C1D6BA80960E}"/>
              </a:ext>
            </a:extLst>
          </p:cNvPr>
          <p:cNvSpPr/>
          <p:nvPr/>
        </p:nvSpPr>
        <p:spPr>
          <a:xfrm>
            <a:off x="8075238" y="2121159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0 3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67416D-3D30-E95A-AC88-5EA3424E3A67}"/>
              </a:ext>
            </a:extLst>
          </p:cNvPr>
          <p:cNvSpPr/>
          <p:nvPr/>
        </p:nvSpPr>
        <p:spPr>
          <a:xfrm>
            <a:off x="8075238" y="2481792"/>
            <a:ext cx="2855935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기분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우울증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거슬리는 생각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회피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신체화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활력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통증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수면 부문에서 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효과가 나타남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C1F841-42B7-7E66-A3BD-DD0BD25385A9}"/>
              </a:ext>
            </a:extLst>
          </p:cNvPr>
          <p:cNvSpPr txBox="1"/>
          <p:nvPr/>
        </p:nvSpPr>
        <p:spPr>
          <a:xfrm>
            <a:off x="1295333" y="4721355"/>
            <a:ext cx="2968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a. References:</a:t>
            </a:r>
          </a:p>
          <a:p>
            <a:pPr algn="l"/>
            <a:r>
              <a:rPr lang="en-US" altLang="ko-KR" sz="800" b="0" i="0" u="none" strike="noStrike" baseline="0" dirty="0" err="1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Klussman</a:t>
            </a:r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K, Curtin N, Langer J, Nichols AL. The Importance of Awareness,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Acceptance, and Alignment With the Self: A Framework for Understanding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Self-Connection. </a:t>
            </a:r>
            <a:r>
              <a:rPr lang="en-US" altLang="ko-KR" sz="800" b="0" i="0" u="none" strike="noStrike" baseline="0" dirty="0" err="1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Eur</a:t>
            </a:r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J Psychol. 2022 Feb 25;18(1):120-131. </a:t>
            </a:r>
            <a:r>
              <a:rPr lang="en-US" altLang="ko-KR" sz="800" b="0" i="0" u="none" strike="noStrike" baseline="0" dirty="0" err="1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doi</a:t>
            </a:r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10.5964/ejop.3707. PMID: 35330854; PMCID: PMC8895697.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75AAD7-F1EF-8830-C110-AF25E5F25CE0}"/>
              </a:ext>
            </a:extLst>
          </p:cNvPr>
          <p:cNvSpPr txBox="1"/>
          <p:nvPr/>
        </p:nvSpPr>
        <p:spPr>
          <a:xfrm>
            <a:off x="4802033" y="4756159"/>
            <a:ext cx="2968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b. References: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Baikie KA, Wilhelm K. Emotional and physical health benefits of expressive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writing. Advances in Psychiatric Treatment. 2005;11(5):338-346.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doi:10.1192/apt.11.5.338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D5CBC7-E4C4-2CC3-CE8C-EFD0C04C63E6}"/>
              </a:ext>
            </a:extLst>
          </p:cNvPr>
          <p:cNvSpPr txBox="1"/>
          <p:nvPr/>
        </p:nvSpPr>
        <p:spPr>
          <a:xfrm>
            <a:off x="8308733" y="4772387"/>
            <a:ext cx="2968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c. References: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Merz EL, Fox RS, </a:t>
            </a:r>
            <a:r>
              <a:rPr lang="en-US" altLang="ko-KR" sz="800" b="0" i="0" u="none" strike="noStrike" baseline="0" dirty="0" err="1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Malcarne</a:t>
            </a:r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VL. Expressive writing interventions in cancer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patients: a systematic review. Health Psychol Rev. 2014;8(3):339-61. </a:t>
            </a:r>
            <a:r>
              <a:rPr lang="en-US" altLang="ko-KR" sz="800" b="0" i="0" u="none" strike="noStrike" baseline="0" dirty="0" err="1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doi</a:t>
            </a:r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10.1080/17437199.2014.882007. </a:t>
            </a:r>
            <a:r>
              <a:rPr lang="en-US" altLang="ko-KR" sz="800" b="0" i="0" u="none" strike="noStrike" baseline="0" dirty="0" err="1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Epub</a:t>
            </a:r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2014 Feb 18. </a:t>
            </a:r>
          </a:p>
          <a:p>
            <a:pPr algn="l"/>
            <a:r>
              <a:rPr lang="en-US" altLang="ko-KR" sz="800" b="0" i="0" u="none" strike="noStrike" baseline="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PMID: 25053218</a:t>
            </a:r>
            <a:endParaRPr lang="ko-KR" altLang="en-US" sz="800" dirty="0">
              <a:solidFill>
                <a:srgbClr val="857E6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95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동기</a:t>
            </a:r>
            <a:endParaRPr lang="en-US" altLang="ko-KR" dirty="0">
              <a:solidFill>
                <a:srgbClr val="59595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인형의 효과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3154A-1971-1D08-91E0-FE7D331EE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1888185"/>
            <a:ext cx="9042400" cy="290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진행상황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진행상황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영상">
            <a:hlinkClick r:id="" action="ppaction://media"/>
            <a:extLst>
              <a:ext uri="{FF2B5EF4-FFF2-40B4-BE49-F238E27FC236}">
                <a16:creationId xmlns:a16="http://schemas.microsoft.com/office/drawing/2014/main" id="{37F4F1A0-F0AA-E2AA-B198-5518FEA1BC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0586" y="1522686"/>
            <a:ext cx="7610828" cy="42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핵심기술</a:t>
            </a:r>
            <a:endParaRPr lang="en-US" altLang="ko-KR" dirty="0">
              <a:solidFill>
                <a:srgbClr val="595959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3CEA9F-2F5D-FA97-6440-E9D0D9EC7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018" y="962698"/>
            <a:ext cx="5965963" cy="49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5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유승태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F7106-2E2E-C849-0E96-52F55B7D42CC}"/>
              </a:ext>
            </a:extLst>
          </p:cNvPr>
          <p:cNvSpPr txBox="1"/>
          <p:nvPr/>
        </p:nvSpPr>
        <p:spPr>
          <a:xfrm>
            <a:off x="1470422" y="1640115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20801" y="1522687"/>
            <a:ext cx="9400778" cy="4065314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67CFA4-4E54-3DB2-4D5F-9DF68A241D32}"/>
              </a:ext>
            </a:extLst>
          </p:cNvPr>
          <p:cNvSpPr/>
          <p:nvPr/>
        </p:nvSpPr>
        <p:spPr>
          <a:xfrm>
            <a:off x="1648902" y="3634547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스위치 회로 구성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4D4B7E-90C5-04D3-4E52-1621CB2A5C33}"/>
              </a:ext>
            </a:extLst>
          </p:cNvPr>
          <p:cNvSpPr/>
          <p:nvPr/>
        </p:nvSpPr>
        <p:spPr>
          <a:xfrm>
            <a:off x="1648903" y="1640114"/>
            <a:ext cx="397965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라즈베리파이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내 소프트웨어 개발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946140-E83A-1D28-E5E7-8E034FDF7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03" y="2034519"/>
            <a:ext cx="8662789" cy="13959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E5663B-C901-6C65-0B83-7BEB33EBD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041620" y="3547715"/>
            <a:ext cx="1661495" cy="22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6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439</Words>
  <Application>Microsoft Office PowerPoint</Application>
  <PresentationFormat>와이드스크린</PresentationFormat>
  <Paragraphs>130</Paragraphs>
  <Slides>16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Noto Sans CJK KR Bold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승태 유</cp:lastModifiedBy>
  <cp:revision>201</cp:revision>
  <dcterms:created xsi:type="dcterms:W3CDTF">2021-05-30T08:06:49Z</dcterms:created>
  <dcterms:modified xsi:type="dcterms:W3CDTF">2024-05-25T08:35:27Z</dcterms:modified>
</cp:coreProperties>
</file>